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80" r:id="rId5"/>
    <p:sldId id="259" r:id="rId6"/>
    <p:sldId id="263" r:id="rId7"/>
    <p:sldId id="265" r:id="rId8"/>
    <p:sldId id="266" r:id="rId9"/>
    <p:sldId id="267" r:id="rId10"/>
    <p:sldId id="268" r:id="rId11"/>
    <p:sldId id="269" r:id="rId12"/>
    <p:sldId id="273" r:id="rId13"/>
    <p:sldId id="271" r:id="rId14"/>
    <p:sldId id="272" r:id="rId15"/>
    <p:sldId id="275" r:id="rId16"/>
    <p:sldId id="274" r:id="rId17"/>
    <p:sldId id="276" r:id="rId18"/>
    <p:sldId id="279" r:id="rId19"/>
    <p:sldId id="281" r:id="rId20"/>
    <p:sldId id="285" r:id="rId21"/>
    <p:sldId id="283" r:id="rId22"/>
    <p:sldId id="284" r:id="rId23"/>
    <p:sldId id="260" r:id="rId24"/>
    <p:sldId id="262" r:id="rId25"/>
    <p:sldId id="286" r:id="rId26"/>
    <p:sldId id="291" r:id="rId27"/>
    <p:sldId id="287" r:id="rId28"/>
    <p:sldId id="288" r:id="rId29"/>
    <p:sldId id="292" r:id="rId30"/>
    <p:sldId id="303" r:id="rId31"/>
    <p:sldId id="293" r:id="rId32"/>
    <p:sldId id="304" r:id="rId33"/>
    <p:sldId id="295" r:id="rId34"/>
    <p:sldId id="294" r:id="rId35"/>
    <p:sldId id="290" r:id="rId36"/>
    <p:sldId id="299" r:id="rId37"/>
    <p:sldId id="289" r:id="rId38"/>
    <p:sldId id="296" r:id="rId39"/>
    <p:sldId id="297" r:id="rId40"/>
    <p:sldId id="298" r:id="rId41"/>
    <p:sldId id="300" r:id="rId42"/>
    <p:sldId id="301" r:id="rId43"/>
    <p:sldId id="302" r:id="rId44"/>
    <p:sldId id="278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C1C7BD0-48C3-AD44-8C9E-AB38DC5E6796}">
          <p14:sldIdLst>
            <p14:sldId id="256"/>
            <p14:sldId id="257"/>
            <p14:sldId id="258"/>
            <p14:sldId id="280"/>
            <p14:sldId id="259"/>
            <p14:sldId id="263"/>
            <p14:sldId id="265"/>
            <p14:sldId id="266"/>
            <p14:sldId id="267"/>
            <p14:sldId id="268"/>
            <p14:sldId id="269"/>
            <p14:sldId id="273"/>
            <p14:sldId id="271"/>
            <p14:sldId id="272"/>
            <p14:sldId id="275"/>
            <p14:sldId id="274"/>
            <p14:sldId id="276"/>
            <p14:sldId id="279"/>
            <p14:sldId id="281"/>
            <p14:sldId id="285"/>
            <p14:sldId id="283"/>
            <p14:sldId id="284"/>
            <p14:sldId id="260"/>
            <p14:sldId id="262"/>
            <p14:sldId id="286"/>
            <p14:sldId id="291"/>
            <p14:sldId id="287"/>
            <p14:sldId id="288"/>
            <p14:sldId id="292"/>
            <p14:sldId id="303"/>
            <p14:sldId id="293"/>
            <p14:sldId id="304"/>
            <p14:sldId id="295"/>
            <p14:sldId id="294"/>
            <p14:sldId id="290"/>
            <p14:sldId id="299"/>
            <p14:sldId id="289"/>
            <p14:sldId id="296"/>
            <p14:sldId id="297"/>
            <p14:sldId id="298"/>
            <p14:sldId id="300"/>
            <p14:sldId id="301"/>
            <p14:sldId id="302"/>
            <p14:sldId id="278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son Lu" initials="JL" lastIdx="1" clrIdx="0">
    <p:extLst>
      <p:ext uri="{19B8F6BF-5375-455C-9EA6-DF929625EA0E}">
        <p15:presenceInfo xmlns:p15="http://schemas.microsoft.com/office/powerpoint/2012/main" userId="S::jason.lu@gigamon.com::202b3173-413a-4389-9fc0-4c0ceb96b84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16"/>
    <p:restoredTop sz="94780"/>
  </p:normalViewPr>
  <p:slideViewPr>
    <p:cSldViewPr snapToGrid="0" snapToObjects="1">
      <p:cViewPr>
        <p:scale>
          <a:sx n="139" d="100"/>
          <a:sy n="139" d="100"/>
        </p:scale>
        <p:origin x="55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4" d="100"/>
          <a:sy n="114" d="100"/>
        </p:scale>
        <p:origin x="305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8A9792-6E4C-CB41-8174-0DFED6DF01FA}" type="datetimeFigureOut">
              <a:rPr lang="en-US" smtClean="0"/>
              <a:t>9/21/19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FABCA1-5B9F-1741-94B0-87037628F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95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ABCA1-5B9F-1741-94B0-87037628F19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518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	Function</a:t>
            </a:r>
          </a:p>
          <a:p>
            <a:r>
              <a:rPr lang="en-US" dirty="0">
                <a:effectLst/>
              </a:rPr>
              <a:t>#1	NAT NIC for </a:t>
            </a:r>
            <a:r>
              <a:rPr lang="en-US" dirty="0" err="1">
                <a:effectLst/>
              </a:rPr>
              <a:t>ssh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#2	The port to be used to capture network traffic</a:t>
            </a:r>
          </a:p>
          <a:p>
            <a:r>
              <a:rPr lang="en-US" dirty="0">
                <a:effectLst/>
              </a:rPr>
              <a:t>#3	Client port, t-rex sends requests from this NIC</a:t>
            </a:r>
          </a:p>
          <a:p>
            <a:r>
              <a:rPr lang="en-US" dirty="0">
                <a:effectLst/>
              </a:rPr>
              <a:t>#4	Server Port, t-rex receives requests and sends responses on this NIC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ABCA1-5B9F-1741-94B0-87037628F19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65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ABCA1-5B9F-1741-94B0-87037628F19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46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sonlue/pcap" TargetMode="External"/><Relationship Id="rId2" Type="http://schemas.openxmlformats.org/officeDocument/2006/relationships/hyperlink" Target="https://github.com/jasonlue/go/tree/master/pcap/main.go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jasonlue.github.io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8878C-7AA2-2046-BEBA-85D565E62D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Zeek dictionary performance improvement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802065-5442-A842-84FE-7DDF2A7AA3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Zeek week 2019</a:t>
            </a:r>
          </a:p>
          <a:p>
            <a:r>
              <a:rPr lang="en-US" dirty="0"/>
              <a:t>Jason </a:t>
            </a:r>
            <a:r>
              <a:rPr lang="en-US" dirty="0" err="1"/>
              <a:t>lu</a:t>
            </a:r>
            <a:r>
              <a:rPr lang="en-US" dirty="0"/>
              <a:t> – Senior staff software engineer</a:t>
            </a:r>
          </a:p>
          <a:p>
            <a:r>
              <a:rPr lang="en-US" dirty="0" err="1"/>
              <a:t>Icebrg</a:t>
            </a:r>
            <a:r>
              <a:rPr lang="en-US" dirty="0"/>
              <a:t>/Gigamon insight</a:t>
            </a:r>
          </a:p>
        </p:txBody>
      </p:sp>
    </p:spTree>
    <p:extLst>
      <p:ext uri="{BB962C8B-B14F-4D97-AF65-F5344CB8AC3E}">
        <p14:creationId xmlns:p14="http://schemas.microsoft.com/office/powerpoint/2010/main" val="1346071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32A45-6E8F-AC45-80FA-7B26B55C0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increase intensity  –  repeat in parallel interlace packets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16A7E0-2EF7-D74C-B859-52C92E81E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05953" y="2077677"/>
            <a:ext cx="5526482" cy="431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74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B1093-7CEE-9F45-9CF1-4A424F826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T-rex: The tool to repeat in parallel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3747EC-73C7-0E4A-9B8C-C85CDD998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11111" y="1928482"/>
            <a:ext cx="7413096" cy="431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54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5C892-924A-F948-AEDD-30F41865F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T-rex limit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10F93-1119-444F-8852-E1772B6C7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packet capture has to belong to the same session</a:t>
            </a:r>
          </a:p>
          <a:p>
            <a:r>
              <a:rPr lang="en-US" dirty="0"/>
              <a:t>Same session = same IP/Port pair.</a:t>
            </a:r>
          </a:p>
        </p:txBody>
      </p:sp>
    </p:spTree>
    <p:extLst>
      <p:ext uri="{BB962C8B-B14F-4D97-AF65-F5344CB8AC3E}">
        <p14:creationId xmlns:p14="http://schemas.microsoft.com/office/powerpoint/2010/main" val="3178700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428-D901-C047-A9A3-30167BFDE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the limit of t-rex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D1CDED-1E27-DD45-BA64-BF501C88C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2" y="1748215"/>
            <a:ext cx="9551537" cy="438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105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6D9A-9AA6-FB47-AF75-5F011A8E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Pcap_splitter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61AD6-05BC-6641-9D4F-4518BACF2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Splits one </a:t>
            </a:r>
            <a:r>
              <a:rPr lang="en-US" dirty="0" err="1"/>
              <a:t>pcap</a:t>
            </a:r>
            <a:r>
              <a:rPr lang="en-US" dirty="0"/>
              <a:t> file into multiple session </a:t>
            </a:r>
            <a:r>
              <a:rPr lang="en-US" dirty="0" err="1"/>
              <a:t>pcap</a:t>
            </a:r>
            <a:r>
              <a:rPr lang="en-US" dirty="0"/>
              <a:t> files</a:t>
            </a:r>
          </a:p>
          <a:p>
            <a:r>
              <a:rPr lang="en-US" dirty="0"/>
              <a:t>Generates </a:t>
            </a:r>
            <a:r>
              <a:rPr lang="en-US" dirty="0" err="1"/>
              <a:t>trex</a:t>
            </a:r>
            <a:r>
              <a:rPr lang="en-US" dirty="0"/>
              <a:t> </a:t>
            </a:r>
            <a:r>
              <a:rPr lang="en-US" dirty="0" err="1"/>
              <a:t>yaml</a:t>
            </a:r>
            <a:r>
              <a:rPr lang="en-US" dirty="0"/>
              <a:t> configuration file to reassemble them together</a:t>
            </a:r>
          </a:p>
          <a:p>
            <a:r>
              <a:rPr lang="en-US" dirty="0" err="1"/>
              <a:t>yaml-gen.sh</a:t>
            </a:r>
            <a:r>
              <a:rPr lang="en-US" dirty="0"/>
              <a:t> &lt;</a:t>
            </a:r>
            <a:r>
              <a:rPr lang="en-US" dirty="0" err="1"/>
              <a:t>src.pcap</a:t>
            </a:r>
            <a:r>
              <a:rPr lang="en-US" dirty="0"/>
              <a:t>&gt; </a:t>
            </a:r>
          </a:p>
          <a:p>
            <a:r>
              <a:rPr lang="en-US" dirty="0"/>
              <a:t>Calls </a:t>
            </a:r>
            <a:r>
              <a:rPr lang="en-US" dirty="0" err="1"/>
              <a:t>pcap</a:t>
            </a:r>
            <a:r>
              <a:rPr lang="en-US" dirty="0"/>
              <a:t>, to actually split the source </a:t>
            </a:r>
            <a:r>
              <a:rPr lang="en-US" dirty="0" err="1"/>
              <a:t>pcap</a:t>
            </a:r>
            <a:endParaRPr lang="en-US" dirty="0"/>
          </a:p>
          <a:p>
            <a:r>
              <a:rPr lang="en-US" dirty="0" err="1"/>
              <a:t>Pcap</a:t>
            </a:r>
            <a:r>
              <a:rPr lang="en-US" dirty="0"/>
              <a:t> is a go program, source available on </a:t>
            </a:r>
            <a:r>
              <a:rPr lang="en-US" dirty="0" err="1"/>
              <a:t>github.com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https://github.com/jasonlue/go/tree/master/pcap/main.go</a:t>
            </a:r>
            <a:r>
              <a:rPr lang="en-US" dirty="0"/>
              <a:t> </a:t>
            </a:r>
          </a:p>
          <a:p>
            <a:r>
              <a:rPr lang="en-US" dirty="0"/>
              <a:t>Scripts available on </a:t>
            </a:r>
            <a:r>
              <a:rPr lang="en-US" dirty="0" err="1"/>
              <a:t>github.com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https://github.com/jasonlue/pcap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754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5F861-55CF-4C46-AA74-D65EE0515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Annoying </a:t>
            </a:r>
            <a:r>
              <a:rPr lang="en-US" dirty="0" err="1"/>
              <a:t>asynchronicity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FF3CC-2EE4-7F4A-9A13-920976FE8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Feed the application with random packets asynchronously not debug friendly</a:t>
            </a:r>
          </a:p>
          <a:p>
            <a:pPr lvl="1"/>
            <a:r>
              <a:rPr lang="en-US" dirty="0"/>
              <a:t>Every time you run the application, it takes in different set of packets. </a:t>
            </a:r>
          </a:p>
          <a:p>
            <a:pPr lvl="1"/>
            <a:r>
              <a:rPr lang="en-US" dirty="0"/>
              <a:t>No strict cause effect link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78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14E8F-57AD-6747-B078-507EEFEB8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42347"/>
          </a:xfrm>
        </p:spPr>
        <p:txBody>
          <a:bodyPr/>
          <a:lstStyle/>
          <a:p>
            <a:r>
              <a:rPr lang="en-US" dirty="0"/>
              <a:t>Remove </a:t>
            </a:r>
            <a:r>
              <a:rPr lang="en-US" dirty="0" err="1"/>
              <a:t>asynchronicity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E7E2E-1391-4247-9019-2DFD14327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60865"/>
            <a:ext cx="9905999" cy="3541714"/>
          </a:xfrm>
        </p:spPr>
        <p:txBody>
          <a:bodyPr/>
          <a:lstStyle/>
          <a:p>
            <a:r>
              <a:rPr lang="en-US" dirty="0"/>
              <a:t>Record output from T-Rex output by </a:t>
            </a:r>
            <a:r>
              <a:rPr lang="en-US" dirty="0" err="1"/>
              <a:t>tcpdump</a:t>
            </a:r>
            <a:endParaRPr lang="en-US" dirty="0"/>
          </a:p>
          <a:p>
            <a:r>
              <a:rPr lang="en-US" dirty="0"/>
              <a:t>Feed recorded, intensified packet captures directly to the app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C5023E-67A2-C647-895F-B085BBCD4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80" y="2776791"/>
            <a:ext cx="10937707" cy="34626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D09D84-15A9-8846-8943-3F8227440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80" y="2796443"/>
            <a:ext cx="10937707" cy="346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10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80600-7C52-A24B-90BA-4AD5E2F0D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back </a:t>
            </a:r>
            <a:r>
              <a:rPr lang="en-US" dirty="0" err="1"/>
              <a:t>Asynchronicity</a:t>
            </a:r>
            <a:r>
              <a:rPr lang="en-US" dirty="0"/>
              <a:t> without t-rex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98E7D-2992-194C-88A6-474A51273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the performance issue has something to do with </a:t>
            </a:r>
            <a:r>
              <a:rPr lang="en-US" dirty="0" err="1"/>
              <a:t>asynchroncity</a:t>
            </a:r>
            <a:endParaRPr lang="en-US" dirty="0"/>
          </a:p>
          <a:p>
            <a:r>
              <a:rPr lang="en-US" dirty="0"/>
              <a:t>You don’t want a separate VM or physical box to run T-Rex every time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EB686F-B5E3-0A4C-A0FA-30C806E21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98" y="4020344"/>
            <a:ext cx="9927113" cy="203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394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A55E2-B6B5-164E-82FD-A6F0A4B7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Zeek dictionary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92A28-D502-6149-A11E-D8217FF2E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00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8411D-5F9D-0E42-B286-670E396D3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976" y="618518"/>
            <a:ext cx="11483789" cy="1478570"/>
          </a:xfrm>
        </p:spPr>
        <p:txBody>
          <a:bodyPr/>
          <a:lstStyle/>
          <a:p>
            <a:r>
              <a:rPr lang="en-US" dirty="0"/>
              <a:t>Setup stress test input –10K.pcap,100K.pcap, 1M.pcap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4B956-FAA0-954D-896B-FDE6308BF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09201"/>
            <a:ext cx="9905999" cy="2699031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smbtorture.cap</a:t>
            </a:r>
            <a:r>
              <a:rPr lang="en-US" dirty="0"/>
              <a:t> from </a:t>
            </a:r>
            <a:r>
              <a:rPr lang="en-US" dirty="0" err="1"/>
              <a:t>wireshark</a:t>
            </a:r>
            <a:r>
              <a:rPr lang="en-US" dirty="0"/>
              <a:t> as the seed packet</a:t>
            </a:r>
          </a:p>
          <a:p>
            <a:r>
              <a:rPr lang="en-US" dirty="0"/>
              <a:t>Generate intensified packet captures with 10K, 100K and 1M packets.</a:t>
            </a:r>
          </a:p>
          <a:p>
            <a:r>
              <a:rPr lang="en-US" dirty="0"/>
              <a:t>Generate through split-</a:t>
            </a:r>
            <a:r>
              <a:rPr lang="en-US" dirty="0" err="1"/>
              <a:t>trex</a:t>
            </a:r>
            <a:r>
              <a:rPr lang="en-US" dirty="0"/>
              <a:t>-</a:t>
            </a:r>
            <a:r>
              <a:rPr lang="en-US" dirty="0" err="1"/>
              <a:t>tcpdump</a:t>
            </a:r>
            <a:r>
              <a:rPr lang="en-US" dirty="0"/>
              <a:t> procedure</a:t>
            </a:r>
          </a:p>
          <a:p>
            <a:r>
              <a:rPr lang="en-US" dirty="0"/>
              <a:t>Reproduce Zeek memory performance issue in minutes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D7111F-133F-9F42-9501-7FEDA3340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771" y="4020344"/>
            <a:ext cx="9068488" cy="283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37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6E555-1F14-EE49-859E-8D0E8B98E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28FAC-2349-8947-9294-A33F91A4B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Mostly C++ developer, some python/java/go projects</a:t>
            </a:r>
          </a:p>
          <a:p>
            <a:r>
              <a:rPr lang="en-US" dirty="0"/>
              <a:t>1 year in network security industry with ICEBRG/GIGAMON INSIGHT</a:t>
            </a:r>
          </a:p>
          <a:p>
            <a:r>
              <a:rPr lang="en-US" dirty="0"/>
              <a:t>10 years in financial industry building stock &amp; options trading platforms</a:t>
            </a:r>
          </a:p>
          <a:p>
            <a:r>
              <a:rPr lang="en-US" dirty="0"/>
              <a:t>5 years with Fabless Video chip startup.</a:t>
            </a:r>
          </a:p>
          <a:p>
            <a:r>
              <a:rPr lang="en-US" dirty="0"/>
              <a:t>3 years with Microsoft MSTV group</a:t>
            </a:r>
          </a:p>
        </p:txBody>
      </p:sp>
    </p:spTree>
    <p:extLst>
      <p:ext uri="{BB962C8B-B14F-4D97-AF65-F5344CB8AC3E}">
        <p14:creationId xmlns:p14="http://schemas.microsoft.com/office/powerpoint/2010/main" val="1802339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22D8B-19C3-144C-A903-B46F9856B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Zeek dictionary Memory stats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D8A21-96AA-E042-AEF8-71B150FFD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4554069"/>
            <a:ext cx="9905999" cy="1595719"/>
          </a:xfrm>
        </p:spPr>
        <p:txBody>
          <a:bodyPr>
            <a:normAutofit fontScale="70000" lnSpcReduction="20000"/>
          </a:bodyPr>
          <a:lstStyle/>
          <a:p>
            <a:pPr marL="285750" indent="-285750"/>
            <a:r>
              <a:rPr lang="en-US" dirty="0"/>
              <a:t>Zeek uses a huge number of dictionaries. </a:t>
            </a:r>
          </a:p>
          <a:p>
            <a:pPr marL="285750" indent="-285750"/>
            <a:r>
              <a:rPr lang="en-US" dirty="0"/>
              <a:t>Most dictionaries are created by scripts, same lifespan as sessions</a:t>
            </a:r>
          </a:p>
          <a:p>
            <a:pPr marL="285750" indent="-285750"/>
            <a:r>
              <a:rPr lang="en-US" dirty="0"/>
              <a:t>Dictionary memory usage is a big part of total memory usage</a:t>
            </a:r>
          </a:p>
          <a:p>
            <a:pPr marL="285750" indent="-285750"/>
            <a:r>
              <a:rPr lang="en-US" dirty="0"/>
              <a:t>Dictionary memory usage per key is large, room for improvement.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831142D-A094-3047-A953-0B5721E2B0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4451132"/>
              </p:ext>
            </p:extLst>
          </p:nvPr>
        </p:nvGraphicFramePr>
        <p:xfrm>
          <a:off x="1248987" y="2246078"/>
          <a:ext cx="990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93">
                  <a:extLst>
                    <a:ext uri="{9D8B030D-6E8A-4147-A177-3AD203B41FA5}">
                      <a16:colId xmlns:a16="http://schemas.microsoft.com/office/drawing/2014/main" val="2876560597"/>
                    </a:ext>
                  </a:extLst>
                </a:gridCol>
                <a:gridCol w="1488141">
                  <a:extLst>
                    <a:ext uri="{9D8B030D-6E8A-4147-A177-3AD203B41FA5}">
                      <a16:colId xmlns:a16="http://schemas.microsoft.com/office/drawing/2014/main" val="2636738425"/>
                    </a:ext>
                  </a:extLst>
                </a:gridCol>
                <a:gridCol w="1470866">
                  <a:extLst>
                    <a:ext uri="{9D8B030D-6E8A-4147-A177-3AD203B41FA5}">
                      <a16:colId xmlns:a16="http://schemas.microsoft.com/office/drawing/2014/main" val="2236457095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3461672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10K.pcap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100K.pcap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1M.pcap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630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of Dictionaries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53,933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448,701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770,463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595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Zeek </a:t>
                      </a:r>
                      <a:r>
                        <a:rPr lang="en-US" dirty="0" err="1"/>
                        <a:t>Malloc’d</a:t>
                      </a:r>
                      <a:r>
                        <a:rPr lang="en-US" dirty="0"/>
                        <a:t> Memory (M)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1,672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54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Dictionary Memory (M)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863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Dictionary Memory per Key (bytes)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6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Dictionary Memory Of Total App(%)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9.03%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15.07%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1402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8753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C3EC8-BDD3-344A-8920-83FB8AB34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367506"/>
            <a:ext cx="9905998" cy="1039953"/>
          </a:xfrm>
        </p:spPr>
        <p:txBody>
          <a:bodyPr/>
          <a:lstStyle/>
          <a:p>
            <a:r>
              <a:rPr lang="en-US" dirty="0"/>
              <a:t># of Dictionary of different sizes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00655DC-BCF5-E447-8829-CABA1C3328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2802035"/>
              </p:ext>
            </p:extLst>
          </p:nvPr>
        </p:nvGraphicFramePr>
        <p:xfrm>
          <a:off x="1141411" y="1236476"/>
          <a:ext cx="9906000" cy="5387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2046">
                  <a:extLst>
                    <a:ext uri="{9D8B030D-6E8A-4147-A177-3AD203B41FA5}">
                      <a16:colId xmlns:a16="http://schemas.microsoft.com/office/drawing/2014/main" val="299702242"/>
                    </a:ext>
                  </a:extLst>
                </a:gridCol>
                <a:gridCol w="2124635">
                  <a:extLst>
                    <a:ext uri="{9D8B030D-6E8A-4147-A177-3AD203B41FA5}">
                      <a16:colId xmlns:a16="http://schemas.microsoft.com/office/drawing/2014/main" val="1328262019"/>
                    </a:ext>
                  </a:extLst>
                </a:gridCol>
                <a:gridCol w="1900518">
                  <a:extLst>
                    <a:ext uri="{9D8B030D-6E8A-4147-A177-3AD203B41FA5}">
                      <a16:colId xmlns:a16="http://schemas.microsoft.com/office/drawing/2014/main" val="3362446094"/>
                    </a:ext>
                  </a:extLst>
                </a:gridCol>
                <a:gridCol w="1347601">
                  <a:extLst>
                    <a:ext uri="{9D8B030D-6E8A-4147-A177-3AD203B41FA5}">
                      <a16:colId xmlns:a16="http://schemas.microsoft.com/office/drawing/2014/main" val="155522805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5968219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# of Dictionary</a:t>
                      </a:r>
                    </a:p>
                    <a:p>
                      <a:r>
                        <a:rPr lang="en-US" dirty="0">
                          <a:effectLst/>
                        </a:rPr>
                        <a:t>Size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10K.pcap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100K.pcap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1M.pcap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% (1M.pcap)</a:t>
                      </a:r>
                    </a:p>
                  </a:txBody>
                  <a:tcPr marL="142875" marR="142875" marT="95250" marB="95250" anchor="ctr"/>
                </a:tc>
                <a:extLst>
                  <a:ext uri="{0D108BD9-81ED-4DB2-BD59-A6C34878D82A}">
                    <a16:rowId xmlns:a16="http://schemas.microsoft.com/office/drawing/2014/main" val="4030047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37,991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318,045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424,433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55.09%</a:t>
                      </a:r>
                    </a:p>
                  </a:txBody>
                  <a:tcPr marL="142875" marR="142875" marT="95250" marB="95250" anchor="ctr"/>
                </a:tc>
                <a:extLst>
                  <a:ext uri="{0D108BD9-81ED-4DB2-BD59-A6C34878D82A}">
                    <a16:rowId xmlns:a16="http://schemas.microsoft.com/office/drawing/2014/main" val="533762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15,576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128,566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303,966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39.45%</a:t>
                      </a:r>
                    </a:p>
                  </a:txBody>
                  <a:tcPr marL="142875" marR="142875" marT="95250" marB="95250" anchor="ctr"/>
                </a:tc>
                <a:extLst>
                  <a:ext uri="{0D108BD9-81ED-4DB2-BD59-A6C34878D82A}">
                    <a16:rowId xmlns:a16="http://schemas.microsoft.com/office/drawing/2014/main" val="791179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201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1,896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31,444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4.08%</a:t>
                      </a:r>
                    </a:p>
                  </a:txBody>
                  <a:tcPr marL="142875" marR="142875" marT="95250" marB="95250" anchor="ctr"/>
                </a:tc>
                <a:extLst>
                  <a:ext uri="{0D108BD9-81ED-4DB2-BD59-A6C34878D82A}">
                    <a16:rowId xmlns:a16="http://schemas.microsoft.com/office/drawing/2014/main" val="2293577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26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30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8,227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1.07%</a:t>
                      </a:r>
                    </a:p>
                  </a:txBody>
                  <a:tcPr marL="142875" marR="142875" marT="95250" marB="95250" anchor="ctr"/>
                </a:tc>
                <a:extLst>
                  <a:ext uri="{0D108BD9-81ED-4DB2-BD59-A6C34878D82A}">
                    <a16:rowId xmlns:a16="http://schemas.microsoft.com/office/drawing/2014/main" val="412273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4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17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18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775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0.10%</a:t>
                      </a:r>
                    </a:p>
                  </a:txBody>
                  <a:tcPr marL="142875" marR="142875" marT="95250" marB="95250" anchor="ctr"/>
                </a:tc>
                <a:extLst>
                  <a:ext uri="{0D108BD9-81ED-4DB2-BD59-A6C34878D82A}">
                    <a16:rowId xmlns:a16="http://schemas.microsoft.com/office/drawing/2014/main" val="4198353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5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14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13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957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0.12%</a:t>
                      </a:r>
                    </a:p>
                  </a:txBody>
                  <a:tcPr marL="142875" marR="142875" marT="95250" marB="95250" anchor="ctr"/>
                </a:tc>
                <a:extLst>
                  <a:ext uri="{0D108BD9-81ED-4DB2-BD59-A6C34878D82A}">
                    <a16:rowId xmlns:a16="http://schemas.microsoft.com/office/drawing/2014/main" val="1540676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6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12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22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319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0.04%</a:t>
                      </a:r>
                    </a:p>
                  </a:txBody>
                  <a:tcPr marL="142875" marR="142875" marT="95250" marB="95250" anchor="ctr"/>
                </a:tc>
                <a:extLst>
                  <a:ext uri="{0D108BD9-81ED-4DB2-BD59-A6C34878D82A}">
                    <a16:rowId xmlns:a16="http://schemas.microsoft.com/office/drawing/2014/main" val="1210156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7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6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6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27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0.00%</a:t>
                      </a:r>
                    </a:p>
                  </a:txBody>
                  <a:tcPr marL="142875" marR="142875" marT="95250" marB="95250" anchor="ctr"/>
                </a:tc>
                <a:extLst>
                  <a:ext uri="{0D108BD9-81ED-4DB2-BD59-A6C34878D82A}">
                    <a16:rowId xmlns:a16="http://schemas.microsoft.com/office/drawing/2014/main" val="3098329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8+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90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105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315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0.04%</a:t>
                      </a:r>
                    </a:p>
                  </a:txBody>
                  <a:tcPr marL="142875" marR="142875" marT="95250" marB="95250" anchor="ctr"/>
                </a:tc>
                <a:extLst>
                  <a:ext uri="{0D108BD9-81ED-4DB2-BD59-A6C34878D82A}">
                    <a16:rowId xmlns:a16="http://schemas.microsoft.com/office/drawing/2014/main" val="275858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total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53,933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448,701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770,463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100.0%</a:t>
                      </a:r>
                    </a:p>
                  </a:txBody>
                  <a:tcPr marL="142875" marR="142875" marT="95250" marB="95250" anchor="ctr"/>
                </a:tc>
                <a:extLst>
                  <a:ext uri="{0D108BD9-81ED-4DB2-BD59-A6C34878D82A}">
                    <a16:rowId xmlns:a16="http://schemas.microsoft.com/office/drawing/2014/main" val="1984956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3898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BC6C7-3D7E-8D48-932D-82C3BAFB8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 of Dictionary of different sizes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7A03BF-0191-6C4C-B9D0-87B8C0AC82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3307" y="1581944"/>
            <a:ext cx="6847634" cy="513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528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803A7-F55D-0346-872A-9377CE02B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470" y="366626"/>
            <a:ext cx="10691999" cy="833764"/>
          </a:xfrm>
        </p:spPr>
        <p:txBody>
          <a:bodyPr>
            <a:normAutofit fontScale="90000"/>
          </a:bodyPr>
          <a:lstStyle/>
          <a:p>
            <a:r>
              <a:rPr lang="en-US" dirty="0"/>
              <a:t>CURRENT ZEEK DICTIONARY: Chained Hashing Variation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8CC609-7ECC-814B-A713-9403C1D76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126" y="1409151"/>
            <a:ext cx="11783748" cy="350546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7734A4-4946-D249-8CCC-E45AE7F37F10}"/>
              </a:ext>
            </a:extLst>
          </p:cNvPr>
          <p:cNvSpPr txBox="1">
            <a:spLocks/>
          </p:cNvSpPr>
          <p:nvPr/>
        </p:nvSpPr>
        <p:spPr>
          <a:xfrm>
            <a:off x="1141413" y="5144999"/>
            <a:ext cx="4569106" cy="1273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Empty slots in hash table</a:t>
            </a:r>
          </a:p>
          <a:p>
            <a:r>
              <a:rPr lang="en-US" dirty="0"/>
              <a:t>Empty slots in bucket array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3A70C2C-41E8-8D4C-88E0-594BE4FA099F}"/>
              </a:ext>
            </a:extLst>
          </p:cNvPr>
          <p:cNvSpPr txBox="1">
            <a:spLocks/>
          </p:cNvSpPr>
          <p:nvPr/>
        </p:nvSpPr>
        <p:spPr>
          <a:xfrm>
            <a:off x="5710519" y="5168199"/>
            <a:ext cx="5782233" cy="1071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pointers use memory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721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6AE5-C7F5-EB44-8B2D-84FB0632C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264070"/>
          </a:xfrm>
        </p:spPr>
        <p:txBody>
          <a:bodyPr/>
          <a:lstStyle/>
          <a:p>
            <a:r>
              <a:rPr lang="en-US" dirty="0"/>
              <a:t>CLUSTERED Hashing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818E9-DBAC-F144-BF48-230126205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74358"/>
            <a:ext cx="9905999" cy="1542583"/>
          </a:xfrm>
        </p:spPr>
        <p:txBody>
          <a:bodyPr>
            <a:normAutofit/>
          </a:bodyPr>
          <a:lstStyle/>
          <a:p>
            <a:r>
              <a:rPr lang="en-US" dirty="0"/>
              <a:t>Flatten keys in the bucket array into hash table directly to avoid pointers</a:t>
            </a:r>
          </a:p>
          <a:p>
            <a:r>
              <a:rPr lang="en-US" dirty="0"/>
              <a:t>Increase the load factor, have less unused spaces in hash table while not hurting speed.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579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F6526-C3ED-8342-A139-0FC17A575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Flatten chain into table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FEFED9-D8CD-D04E-A5BA-DF957A4F2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019" y="2801850"/>
            <a:ext cx="4831868" cy="31811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B33EDD-C781-8842-A88A-4DDFD1AE4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909" y="1891620"/>
            <a:ext cx="4926919" cy="479611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58B8040-ED34-D840-A0D5-4D766C6E680C}"/>
              </a:ext>
            </a:extLst>
          </p:cNvPr>
          <p:cNvSpPr txBox="1">
            <a:spLocks/>
          </p:cNvSpPr>
          <p:nvPr/>
        </p:nvSpPr>
        <p:spPr>
          <a:xfrm>
            <a:off x="576905" y="1891620"/>
            <a:ext cx="4654096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46D369-E55B-BE42-AE1A-5DF9ECCCAA3B}"/>
              </a:ext>
            </a:extLst>
          </p:cNvPr>
          <p:cNvSpPr txBox="1"/>
          <p:nvPr/>
        </p:nvSpPr>
        <p:spPr>
          <a:xfrm>
            <a:off x="404321" y="2124408"/>
            <a:ext cx="4826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easy illustration, </a:t>
            </a:r>
          </a:p>
          <a:p>
            <a:r>
              <a:rPr lang="en-US" dirty="0"/>
              <a:t>bucket(key) = key % 10, i.e., last decimal digit</a:t>
            </a:r>
          </a:p>
        </p:txBody>
      </p:sp>
    </p:spTree>
    <p:extLst>
      <p:ext uri="{BB962C8B-B14F-4D97-AF65-F5344CB8AC3E}">
        <p14:creationId xmlns:p14="http://schemas.microsoft.com/office/powerpoint/2010/main" val="40124086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B9F6-DB12-8F40-B40E-BCF4BE7FF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86242"/>
          </a:xfrm>
        </p:spPr>
        <p:txBody>
          <a:bodyPr/>
          <a:lstStyle/>
          <a:p>
            <a:r>
              <a:rPr lang="en-US" dirty="0"/>
              <a:t>Clustered hashing table -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AF231-DA77-4F4B-BE6D-4A5B9EE31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9435" y="2249487"/>
            <a:ext cx="4807976" cy="3541714"/>
          </a:xfrm>
        </p:spPr>
        <p:txBody>
          <a:bodyPr/>
          <a:lstStyle/>
          <a:p>
            <a:r>
              <a:rPr lang="en-US" dirty="0"/>
              <a:t>Index is not necessarily bucket anymore</a:t>
            </a:r>
          </a:p>
          <a:p>
            <a:r>
              <a:rPr lang="en-US" dirty="0"/>
              <a:t>Maintain bucket information</a:t>
            </a:r>
          </a:p>
          <a:p>
            <a:r>
              <a:rPr lang="en-US" dirty="0"/>
              <a:t>Distance is the offset from its current index to its bucket index</a:t>
            </a:r>
          </a:p>
          <a:p>
            <a:pPr lvl="1"/>
            <a:r>
              <a:rPr lang="en-US" dirty="0"/>
              <a:t>Distance = Index - Bucket</a:t>
            </a:r>
          </a:p>
          <a:p>
            <a:pPr lvl="1"/>
            <a:r>
              <a:rPr lang="en-US" dirty="0"/>
              <a:t>Index = Bucket + Distance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5B272C-97FE-FC4C-BA9F-735AD38E2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185" y="1504760"/>
            <a:ext cx="5168381" cy="503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04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D1B90-2DCC-B648-99FA-3D2AD4554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77004"/>
            <a:ext cx="9905998" cy="872825"/>
          </a:xfrm>
        </p:spPr>
        <p:txBody>
          <a:bodyPr/>
          <a:lstStyle/>
          <a:p>
            <a:r>
              <a:rPr lang="en-US" dirty="0"/>
              <a:t>Clustered hashing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417BC-222D-904D-80EF-16727922E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9800" y="1658143"/>
            <a:ext cx="5562600" cy="400242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Items of the same bucket clustered together.</a:t>
            </a:r>
          </a:p>
          <a:p>
            <a:r>
              <a:rPr lang="en-US" dirty="0"/>
              <a:t>Cluster is located at or after its bucket</a:t>
            </a:r>
          </a:p>
          <a:p>
            <a:r>
              <a:rPr lang="en-US" dirty="0"/>
              <a:t>Clusters are arranged in the order of its bucket</a:t>
            </a:r>
          </a:p>
          <a:p>
            <a:r>
              <a:rPr lang="en-US" dirty="0"/>
              <a:t>Clusters are located at its closest possible position to its bucket (so no gaps between bucket and head of cluster &amp; no gaps inside the cluster).</a:t>
            </a:r>
          </a:p>
          <a:p>
            <a:r>
              <a:rPr lang="en-US" dirty="0"/>
              <a:t>Overflow area at the end of table to hold the last a few clusters.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FA931B-6620-2A45-8E72-352F5C428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13" y="1349828"/>
            <a:ext cx="5168381" cy="503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40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2B2D-D054-8342-A8AD-AD681EC0C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756" y="172203"/>
            <a:ext cx="9905998" cy="894596"/>
          </a:xfrm>
        </p:spPr>
        <p:txBody>
          <a:bodyPr/>
          <a:lstStyle/>
          <a:p>
            <a:r>
              <a:rPr lang="en-US" dirty="0"/>
              <a:t>Clustered hashing - lookup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0A483-A4A5-A647-80EA-E99FA3D1D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959224"/>
            <a:ext cx="5332187" cy="542177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Lookup(key)</a:t>
            </a:r>
          </a:p>
          <a:p>
            <a:pPr lvl="1"/>
            <a:r>
              <a:rPr lang="en-US" dirty="0"/>
              <a:t>bucket = Bucket(key)</a:t>
            </a:r>
          </a:p>
          <a:p>
            <a:pPr lvl="1"/>
            <a:r>
              <a:rPr lang="en-US" dirty="0"/>
              <a:t>Start from index I = bucket</a:t>
            </a:r>
          </a:p>
          <a:p>
            <a:pPr lvl="1"/>
            <a:r>
              <a:rPr lang="en-US" dirty="0"/>
              <a:t>If table[</a:t>
            </a:r>
            <a:r>
              <a:rPr lang="en-US" dirty="0" err="1"/>
              <a:t>i</a:t>
            </a:r>
            <a:r>
              <a:rPr lang="en-US" dirty="0"/>
              <a:t>].bucket == bucket &amp;&amp; table[</a:t>
            </a:r>
            <a:r>
              <a:rPr lang="en-US" dirty="0" err="1"/>
              <a:t>i</a:t>
            </a:r>
            <a:r>
              <a:rPr lang="en-US" dirty="0"/>
              <a:t>].key == key</a:t>
            </a:r>
          </a:p>
          <a:p>
            <a:pPr lvl="2"/>
            <a:r>
              <a:rPr lang="en-US" dirty="0"/>
              <a:t>Found</a:t>
            </a:r>
          </a:p>
          <a:p>
            <a:pPr lvl="1"/>
            <a:r>
              <a:rPr lang="en-US" dirty="0"/>
              <a:t>Table[</a:t>
            </a:r>
            <a:r>
              <a:rPr lang="en-US" dirty="0" err="1"/>
              <a:t>i</a:t>
            </a:r>
            <a:r>
              <a:rPr lang="en-US" dirty="0"/>
              <a:t>].bucket &gt; bucket or empty</a:t>
            </a:r>
          </a:p>
          <a:p>
            <a:pPr lvl="2"/>
            <a:r>
              <a:rPr lang="en-US" dirty="0"/>
              <a:t>Not found</a:t>
            </a:r>
          </a:p>
          <a:p>
            <a:r>
              <a:rPr lang="en-US" dirty="0"/>
              <a:t>Lookup(22)</a:t>
            </a:r>
          </a:p>
          <a:p>
            <a:pPr lvl="1"/>
            <a:r>
              <a:rPr lang="en-US" dirty="0"/>
              <a:t>Found, index = 4</a:t>
            </a:r>
          </a:p>
          <a:p>
            <a:r>
              <a:rPr lang="en-US" dirty="0"/>
              <a:t>Lookup(42)</a:t>
            </a:r>
          </a:p>
          <a:p>
            <a:pPr lvl="1"/>
            <a:r>
              <a:rPr lang="en-US" dirty="0"/>
              <a:t>Not found, index stopped at 6.</a:t>
            </a:r>
          </a:p>
          <a:p>
            <a:pPr lvl="1"/>
            <a:r>
              <a:rPr lang="en-US" dirty="0"/>
              <a:t>Index 6 is its  insert position</a:t>
            </a:r>
          </a:p>
          <a:p>
            <a:pPr lvl="1"/>
            <a:r>
              <a:rPr lang="en-US" dirty="0"/>
              <a:t>According to the </a:t>
            </a:r>
            <a:r>
              <a:rPr lang="en-US" dirty="0" err="1"/>
              <a:t>algo</a:t>
            </a:r>
            <a:r>
              <a:rPr lang="en-US" dirty="0"/>
              <a:t>, </a:t>
            </a:r>
            <a:r>
              <a:rPr lang="en-US" dirty="0" err="1"/>
              <a:t>insert_position</a:t>
            </a:r>
            <a:r>
              <a:rPr lang="en-US" dirty="0"/>
              <a:t> is the end of the key’s cluster, </a:t>
            </a:r>
            <a:r>
              <a:rPr lang="en-US" dirty="0" err="1"/>
              <a:t>ie</a:t>
            </a:r>
            <a:r>
              <a:rPr lang="en-US" dirty="0"/>
              <a:t>. Tail of cluster + 1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0AFE68-D36D-9F4A-A154-0363CEFE0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13" y="1349828"/>
            <a:ext cx="5168381" cy="503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584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2B2D-D054-8342-A8AD-AD681EC0C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756" y="172203"/>
            <a:ext cx="9905998" cy="894596"/>
          </a:xfrm>
        </p:spPr>
        <p:txBody>
          <a:bodyPr/>
          <a:lstStyle/>
          <a:p>
            <a:r>
              <a:rPr lang="en-US" dirty="0"/>
              <a:t>Clustered hashing – insert(key)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0A483-A4A5-A647-80EA-E99FA3D1D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959224"/>
            <a:ext cx="5332187" cy="5421771"/>
          </a:xfrm>
        </p:spPr>
        <p:txBody>
          <a:bodyPr>
            <a:normAutofit/>
          </a:bodyPr>
          <a:lstStyle/>
          <a:p>
            <a:r>
              <a:rPr lang="en-US" dirty="0"/>
              <a:t>Find position if key exists or insert position if key doesn’t</a:t>
            </a:r>
          </a:p>
          <a:p>
            <a:pPr lvl="1"/>
            <a:r>
              <a:rPr lang="en-US" dirty="0"/>
              <a:t>Insert position is always the end of its cluster</a:t>
            </a:r>
          </a:p>
          <a:p>
            <a:r>
              <a:rPr lang="en-US" dirty="0"/>
              <a:t>If key exists, replace the value</a:t>
            </a:r>
          </a:p>
          <a:p>
            <a:r>
              <a:rPr lang="en-US" dirty="0"/>
              <a:t>If key doesn’t exist</a:t>
            </a:r>
          </a:p>
          <a:p>
            <a:pPr lvl="1"/>
            <a:r>
              <a:rPr lang="en-US" dirty="0"/>
              <a:t>If table[</a:t>
            </a:r>
            <a:r>
              <a:rPr lang="en-US" dirty="0" err="1"/>
              <a:t>insert_position</a:t>
            </a:r>
            <a:r>
              <a:rPr lang="en-US" dirty="0"/>
              <a:t>] is empty</a:t>
            </a:r>
          </a:p>
          <a:p>
            <a:pPr lvl="2"/>
            <a:r>
              <a:rPr lang="en-US" dirty="0"/>
              <a:t>Put the key there and done.</a:t>
            </a:r>
          </a:p>
          <a:p>
            <a:pPr lvl="1"/>
            <a:r>
              <a:rPr lang="en-US" dirty="0"/>
              <a:t>If table[</a:t>
            </a:r>
            <a:r>
              <a:rPr lang="en-US" dirty="0" err="1"/>
              <a:t>insert_position</a:t>
            </a:r>
            <a:r>
              <a:rPr lang="en-US" dirty="0"/>
              <a:t>] is not empty</a:t>
            </a:r>
          </a:p>
          <a:p>
            <a:pPr lvl="2"/>
            <a:r>
              <a:rPr lang="en-US" dirty="0"/>
              <a:t>Swap key with table[</a:t>
            </a:r>
            <a:r>
              <a:rPr lang="en-US" dirty="0" err="1"/>
              <a:t>insert_position</a:t>
            </a:r>
            <a:r>
              <a:rPr lang="en-US" dirty="0"/>
              <a:t>].key</a:t>
            </a:r>
          </a:p>
          <a:p>
            <a:pPr lvl="2"/>
            <a:r>
              <a:rPr lang="en-US" dirty="0"/>
              <a:t>Mark next </a:t>
            </a:r>
            <a:r>
              <a:rPr lang="en-US" dirty="0" err="1"/>
              <a:t>insert_position</a:t>
            </a:r>
            <a:r>
              <a:rPr lang="en-US" dirty="0"/>
              <a:t> to be the end of its cluster.</a:t>
            </a:r>
          </a:p>
          <a:p>
            <a:pPr lvl="1"/>
            <a:r>
              <a:rPr lang="en-US" dirty="0"/>
              <a:t>Repeat until first condition meets. 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B5C9DB-2EB9-E646-A5B5-14E4C0163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70" y="1542287"/>
            <a:ext cx="5346700" cy="320344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3678AED-762E-D941-AD6E-FDE9FC453ED5}"/>
              </a:ext>
            </a:extLst>
          </p:cNvPr>
          <p:cNvSpPr txBox="1">
            <a:spLocks/>
          </p:cNvSpPr>
          <p:nvPr/>
        </p:nvSpPr>
        <p:spPr>
          <a:xfrm>
            <a:off x="1749552" y="1853820"/>
            <a:ext cx="5332187" cy="5421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056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CE2F-76B6-2446-9B84-2DA9E6D37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31048-7E94-4249-9688-CCD546A53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Tools &amp; procedures to reproduce performance issues efficiently in production</a:t>
            </a:r>
          </a:p>
          <a:p>
            <a:r>
              <a:rPr lang="en-US" dirty="0"/>
              <a:t>Zeek dictionary stats under stress</a:t>
            </a:r>
          </a:p>
          <a:p>
            <a:r>
              <a:rPr lang="en-US" dirty="0"/>
              <a:t>New clustered hashing dictionary </a:t>
            </a:r>
          </a:p>
          <a:p>
            <a:r>
              <a:rPr lang="en-US" dirty="0"/>
              <a:t>Measurement &amp; Comparison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7816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2B2D-D054-8342-A8AD-AD681EC0C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756" y="172203"/>
            <a:ext cx="9905998" cy="894596"/>
          </a:xfrm>
        </p:spPr>
        <p:txBody>
          <a:bodyPr/>
          <a:lstStyle/>
          <a:p>
            <a:r>
              <a:rPr lang="en-US" dirty="0"/>
              <a:t>Clustered hashing – insert(50)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B5C9DB-2EB9-E646-A5B5-14E4C0163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792" y="1066799"/>
            <a:ext cx="5346700" cy="320344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3678AED-762E-D941-AD6E-FDE9FC453ED5}"/>
              </a:ext>
            </a:extLst>
          </p:cNvPr>
          <p:cNvSpPr txBox="1">
            <a:spLocks/>
          </p:cNvSpPr>
          <p:nvPr/>
        </p:nvSpPr>
        <p:spPr>
          <a:xfrm>
            <a:off x="1749552" y="1853820"/>
            <a:ext cx="5332187" cy="5421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9FE9AF2C-ED75-EE40-838D-B3CE118B0F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5445264"/>
              </p:ext>
            </p:extLst>
          </p:nvPr>
        </p:nvGraphicFramePr>
        <p:xfrm>
          <a:off x="856488" y="4564705"/>
          <a:ext cx="881786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995">
                  <a:extLst>
                    <a:ext uri="{9D8B030D-6E8A-4147-A177-3AD203B41FA5}">
                      <a16:colId xmlns:a16="http://schemas.microsoft.com/office/drawing/2014/main" val="2981470624"/>
                    </a:ext>
                  </a:extLst>
                </a:gridCol>
                <a:gridCol w="1698608">
                  <a:extLst>
                    <a:ext uri="{9D8B030D-6E8A-4147-A177-3AD203B41FA5}">
                      <a16:colId xmlns:a16="http://schemas.microsoft.com/office/drawing/2014/main" val="2408205282"/>
                    </a:ext>
                  </a:extLst>
                </a:gridCol>
                <a:gridCol w="1314736">
                  <a:extLst>
                    <a:ext uri="{9D8B030D-6E8A-4147-A177-3AD203B41FA5}">
                      <a16:colId xmlns:a16="http://schemas.microsoft.com/office/drawing/2014/main" val="2603759240"/>
                    </a:ext>
                  </a:extLst>
                </a:gridCol>
                <a:gridCol w="1195092">
                  <a:extLst>
                    <a:ext uri="{9D8B030D-6E8A-4147-A177-3AD203B41FA5}">
                      <a16:colId xmlns:a16="http://schemas.microsoft.com/office/drawing/2014/main" val="3600090864"/>
                    </a:ext>
                  </a:extLst>
                </a:gridCol>
                <a:gridCol w="1688901">
                  <a:extLst>
                    <a:ext uri="{9D8B030D-6E8A-4147-A177-3AD203B41FA5}">
                      <a16:colId xmlns:a16="http://schemas.microsoft.com/office/drawing/2014/main" val="1550762359"/>
                    </a:ext>
                  </a:extLst>
                </a:gridCol>
                <a:gridCol w="1752532">
                  <a:extLst>
                    <a:ext uri="{9D8B030D-6E8A-4147-A177-3AD203B41FA5}">
                      <a16:colId xmlns:a16="http://schemas.microsoft.com/office/drawing/2014/main" val="41774801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 hand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Insert_position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 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Its 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 of cluster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195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50&lt;-&gt;11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163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11&lt;-&gt;12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429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12-&gt; empty pos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73191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39E8FE8-E026-4743-BF85-739D9B91F2C9}"/>
              </a:ext>
            </a:extLst>
          </p:cNvPr>
          <p:cNvSpPr txBox="1"/>
          <p:nvPr/>
        </p:nvSpPr>
        <p:spPr>
          <a:xfrm>
            <a:off x="6929368" y="1408769"/>
            <a:ext cx="40058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Lookup(50) returns 2 as </a:t>
            </a:r>
            <a:r>
              <a:rPr lang="en-US" dirty="0" err="1"/>
              <a:t>insert_position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Because bucket(50) = 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50 belongs to cluster 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End of cluster 0 = 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383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2B2D-D054-8342-A8AD-AD681EC0C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756" y="172203"/>
            <a:ext cx="9905998" cy="894596"/>
          </a:xfrm>
        </p:spPr>
        <p:txBody>
          <a:bodyPr/>
          <a:lstStyle/>
          <a:p>
            <a:r>
              <a:rPr lang="en-US" dirty="0"/>
              <a:t>Clustered hashing – remove(key)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0A483-A4A5-A647-80EA-E99FA3D1D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7008" y="867784"/>
            <a:ext cx="5332187" cy="5421771"/>
          </a:xfrm>
        </p:spPr>
        <p:txBody>
          <a:bodyPr>
            <a:normAutofit/>
          </a:bodyPr>
          <a:lstStyle/>
          <a:p>
            <a:r>
              <a:rPr lang="en-US" dirty="0"/>
              <a:t>Index = Lookup(key)</a:t>
            </a:r>
          </a:p>
          <a:p>
            <a:pPr lvl="1"/>
            <a:r>
              <a:rPr lang="en-US" dirty="0"/>
              <a:t>Not found, done</a:t>
            </a:r>
          </a:p>
          <a:p>
            <a:pPr lvl="1"/>
            <a:r>
              <a:rPr lang="en-US" dirty="0"/>
              <a:t>Found</a:t>
            </a:r>
          </a:p>
          <a:p>
            <a:pPr lvl="2"/>
            <a:r>
              <a:rPr lang="en-US" dirty="0"/>
              <a:t>Remove(index), table[index] now empty.</a:t>
            </a:r>
          </a:p>
          <a:p>
            <a:pPr lvl="2"/>
            <a:r>
              <a:rPr lang="en-US" dirty="0"/>
              <a:t>If table[index+1] empty, done</a:t>
            </a:r>
          </a:p>
          <a:p>
            <a:pPr lvl="2"/>
            <a:r>
              <a:rPr lang="en-US" dirty="0"/>
              <a:t>Else, find the tail of cluster table[index+1] belongs, tail.</a:t>
            </a:r>
          </a:p>
          <a:p>
            <a:pPr lvl="2"/>
            <a:r>
              <a:rPr lang="en-US" dirty="0"/>
              <a:t>Move table[tail] to index, making it head of its cluster.</a:t>
            </a:r>
          </a:p>
          <a:p>
            <a:pPr lvl="2"/>
            <a:r>
              <a:rPr lang="en-US" dirty="0"/>
              <a:t>Set index = tail as tail is now empty</a:t>
            </a:r>
          </a:p>
          <a:p>
            <a:pPr lvl="2"/>
            <a:r>
              <a:rPr lang="en-US" dirty="0"/>
              <a:t>Repeat.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59958-97D9-074A-9F5C-BDC572877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01" y="2302256"/>
            <a:ext cx="55118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736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2B2D-D054-8342-A8AD-AD681EC0C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756" y="172203"/>
            <a:ext cx="9905998" cy="894596"/>
          </a:xfrm>
        </p:spPr>
        <p:txBody>
          <a:bodyPr/>
          <a:lstStyle/>
          <a:p>
            <a:r>
              <a:rPr lang="en-US" dirty="0"/>
              <a:t>Clustered hashing – remove(11)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0A483-A4A5-A647-80EA-E99FA3D1D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2592" y="1663313"/>
            <a:ext cx="4094699" cy="145479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Index = Lookup(11) = 1</a:t>
            </a:r>
          </a:p>
          <a:p>
            <a:r>
              <a:rPr lang="en-US" dirty="0"/>
              <a:t>Remove(1)</a:t>
            </a:r>
          </a:p>
          <a:p>
            <a:r>
              <a:rPr lang="en-US" dirty="0"/>
              <a:t>1 is now empty position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59958-97D9-074A-9F5C-BDC572877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955" y="1066799"/>
            <a:ext cx="5511800" cy="31496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043F6F5-CB2D-3946-AF85-7CCD038680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825061"/>
              </p:ext>
            </p:extLst>
          </p:nvPr>
        </p:nvGraphicFramePr>
        <p:xfrm>
          <a:off x="1053592" y="4715594"/>
          <a:ext cx="844524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89043378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414761048"/>
                    </a:ext>
                  </a:extLst>
                </a:gridCol>
                <a:gridCol w="2264093">
                  <a:extLst>
                    <a:ext uri="{9D8B030D-6E8A-4147-A177-3AD203B41FA5}">
                      <a16:colId xmlns:a16="http://schemas.microsoft.com/office/drawing/2014/main" val="1616717752"/>
                    </a:ext>
                  </a:extLst>
                </a:gridCol>
                <a:gridCol w="1520762">
                  <a:extLst>
                    <a:ext uri="{9D8B030D-6E8A-4147-A177-3AD203B41FA5}">
                      <a16:colId xmlns:a16="http://schemas.microsoft.com/office/drawing/2014/main" val="1186586580"/>
                    </a:ext>
                  </a:extLst>
                </a:gridCol>
                <a:gridCol w="1409192">
                  <a:extLst>
                    <a:ext uri="{9D8B030D-6E8A-4147-A177-3AD203B41FA5}">
                      <a16:colId xmlns:a16="http://schemas.microsoft.com/office/drawing/2014/main" val="654058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Empty 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Position+1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Cluster @ position+1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Tail of 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29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2-&gt;1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153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5-&gt;2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371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empty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512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4695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B3D20-73C9-1E44-961D-C26BDB90D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Measurements – chained vs clustered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B23EB-0792-5049-BE29-17E2D4611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much space can it save?</a:t>
            </a:r>
          </a:p>
          <a:p>
            <a:r>
              <a:rPr lang="en-US" dirty="0"/>
              <a:t>Will it sacrifice time for space?</a:t>
            </a:r>
          </a:p>
        </p:txBody>
      </p:sp>
    </p:spTree>
    <p:extLst>
      <p:ext uri="{BB962C8B-B14F-4D97-AF65-F5344CB8AC3E}">
        <p14:creationId xmlns:p14="http://schemas.microsoft.com/office/powerpoint/2010/main" val="16259962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AA6EC-668D-604B-A72C-FAFD3FED0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612" y="442414"/>
            <a:ext cx="10189975" cy="1099516"/>
          </a:xfrm>
        </p:spPr>
        <p:txBody>
          <a:bodyPr/>
          <a:lstStyle/>
          <a:p>
            <a:r>
              <a:rPr lang="en-US" dirty="0"/>
              <a:t>Single dictionary memory - connections </a:t>
            </a:r>
            <a:r>
              <a:rPr lang="en-US" dirty="0" err="1"/>
              <a:t>dict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399CF1C-04F0-1741-9FE7-BDEC308F02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209208"/>
              </p:ext>
            </p:extLst>
          </p:nvPr>
        </p:nvGraphicFramePr>
        <p:xfrm>
          <a:off x="1141413" y="1714748"/>
          <a:ext cx="812800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3741">
                  <a:extLst>
                    <a:ext uri="{9D8B030D-6E8A-4147-A177-3AD203B41FA5}">
                      <a16:colId xmlns:a16="http://schemas.microsoft.com/office/drawing/2014/main" val="4161028877"/>
                    </a:ext>
                  </a:extLst>
                </a:gridCol>
                <a:gridCol w="869576">
                  <a:extLst>
                    <a:ext uri="{9D8B030D-6E8A-4147-A177-3AD203B41FA5}">
                      <a16:colId xmlns:a16="http://schemas.microsoft.com/office/drawing/2014/main" val="443842547"/>
                    </a:ext>
                  </a:extLst>
                </a:gridCol>
                <a:gridCol w="806824">
                  <a:extLst>
                    <a:ext uri="{9D8B030D-6E8A-4147-A177-3AD203B41FA5}">
                      <a16:colId xmlns:a16="http://schemas.microsoft.com/office/drawing/2014/main" val="2226106745"/>
                    </a:ext>
                  </a:extLst>
                </a:gridCol>
                <a:gridCol w="959223">
                  <a:extLst>
                    <a:ext uri="{9D8B030D-6E8A-4147-A177-3AD203B41FA5}">
                      <a16:colId xmlns:a16="http://schemas.microsoft.com/office/drawing/2014/main" val="4037762569"/>
                    </a:ext>
                  </a:extLst>
                </a:gridCol>
                <a:gridCol w="878542">
                  <a:extLst>
                    <a:ext uri="{9D8B030D-6E8A-4147-A177-3AD203B41FA5}">
                      <a16:colId xmlns:a16="http://schemas.microsoft.com/office/drawing/2014/main" val="3582213943"/>
                    </a:ext>
                  </a:extLst>
                </a:gridCol>
                <a:gridCol w="797858">
                  <a:extLst>
                    <a:ext uri="{9D8B030D-6E8A-4147-A177-3AD203B41FA5}">
                      <a16:colId xmlns:a16="http://schemas.microsoft.com/office/drawing/2014/main" val="4119974983"/>
                    </a:ext>
                  </a:extLst>
                </a:gridCol>
                <a:gridCol w="932237">
                  <a:extLst>
                    <a:ext uri="{9D8B030D-6E8A-4147-A177-3AD203B41FA5}">
                      <a16:colId xmlns:a16="http://schemas.microsoft.com/office/drawing/2014/main" val="9924065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Dictionary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191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Chained </a:t>
                      </a:r>
                      <a:r>
                        <a:rPr lang="en-US" dirty="0" err="1"/>
                        <a:t>Dict</a:t>
                      </a:r>
                      <a:r>
                        <a:rPr lang="en-US" dirty="0"/>
                        <a:t>(byte/key)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269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Clustered </a:t>
                      </a:r>
                      <a:r>
                        <a:rPr lang="en-US" dirty="0" err="1"/>
                        <a:t>Dict</a:t>
                      </a:r>
                      <a:r>
                        <a:rPr lang="en-US" dirty="0"/>
                        <a:t>(bytes/key)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815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Faction of Memory(%)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40853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2F8B424-A435-3141-B1C8-4FB36A148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741" y="3370926"/>
            <a:ext cx="5943600" cy="304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785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3F329-5406-8F49-85C6-6416BA5CA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28964"/>
          </a:xfrm>
        </p:spPr>
        <p:txBody>
          <a:bodyPr>
            <a:normAutofit fontScale="90000"/>
          </a:bodyPr>
          <a:lstStyle/>
          <a:p>
            <a:r>
              <a:rPr lang="en-US" dirty="0"/>
              <a:t>Memory by all dictionaries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AB5ADA9-C499-E048-9560-20345D688A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297212"/>
              </p:ext>
            </p:extLst>
          </p:nvPr>
        </p:nvGraphicFramePr>
        <p:xfrm>
          <a:off x="1287930" y="1147482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9294">
                  <a:extLst>
                    <a:ext uri="{9D8B030D-6E8A-4147-A177-3AD203B41FA5}">
                      <a16:colId xmlns:a16="http://schemas.microsoft.com/office/drawing/2014/main" val="3835015926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5973978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7276338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923333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Input </a:t>
                      </a:r>
                      <a:r>
                        <a:rPr lang="en-US" dirty="0" err="1"/>
                        <a:t>pcap</a:t>
                      </a:r>
                      <a:r>
                        <a:rPr lang="en-US" dirty="0"/>
                        <a:t>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10K.pcap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100K.pcap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1M.pcap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02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Chained </a:t>
                      </a:r>
                      <a:r>
                        <a:rPr lang="en-US" dirty="0" err="1"/>
                        <a:t>Dict</a:t>
                      </a:r>
                      <a:r>
                        <a:rPr lang="en-US" dirty="0"/>
                        <a:t> (M)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376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Clustered </a:t>
                      </a:r>
                      <a:r>
                        <a:rPr lang="en-US" dirty="0" err="1"/>
                        <a:t>Dict</a:t>
                      </a:r>
                      <a:r>
                        <a:rPr lang="en-US" dirty="0"/>
                        <a:t>(M)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4275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Faction of Memory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59342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33A0F1A-E35C-C040-897E-92AD12D7B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930" y="2739018"/>
            <a:ext cx="6532284" cy="38839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2963DB-0FD1-7845-8EB3-F61733AEFDCA}"/>
              </a:ext>
            </a:extLst>
          </p:cNvPr>
          <p:cNvSpPr txBox="1"/>
          <p:nvPr/>
        </p:nvSpPr>
        <p:spPr>
          <a:xfrm>
            <a:off x="8175812" y="3074894"/>
            <a:ext cx="2871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Overall memory savings is big because most of the dictionaries are small (&lt;10)</a:t>
            </a:r>
          </a:p>
        </p:txBody>
      </p:sp>
    </p:spTree>
    <p:extLst>
      <p:ext uri="{BB962C8B-B14F-4D97-AF65-F5344CB8AC3E}">
        <p14:creationId xmlns:p14="http://schemas.microsoft.com/office/powerpoint/2010/main" val="20154189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8673D-266C-E044-A1F8-5A0C584AD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savings on overall application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5267FED-F5D0-3D41-825D-68F2633932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5443878"/>
              </p:ext>
            </p:extLst>
          </p:nvPr>
        </p:nvGraphicFramePr>
        <p:xfrm>
          <a:off x="1141413" y="2249488"/>
          <a:ext cx="9906000" cy="2324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6500">
                  <a:extLst>
                    <a:ext uri="{9D8B030D-6E8A-4147-A177-3AD203B41FA5}">
                      <a16:colId xmlns:a16="http://schemas.microsoft.com/office/drawing/2014/main" val="935535565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3220236478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4185480318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1299122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malloc’d</a:t>
                      </a:r>
                      <a:r>
                        <a:rPr lang="en-US" dirty="0">
                          <a:effectLst/>
                        </a:rPr>
                        <a:t> memory (M)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10K.pcap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100K.pcap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1M.pcap</a:t>
                      </a:r>
                    </a:p>
                  </a:txBody>
                  <a:tcPr marL="142875" marR="142875" marT="95250" marB="95250" anchor="ctr"/>
                </a:tc>
                <a:extLst>
                  <a:ext uri="{0D108BD9-81ED-4DB2-BD59-A6C34878D82A}">
                    <a16:rowId xmlns:a16="http://schemas.microsoft.com/office/drawing/2014/main" val="3615189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zeek</a:t>
                      </a:r>
                      <a:r>
                        <a:rPr lang="en-US" dirty="0">
                          <a:effectLst/>
                        </a:rPr>
                        <a:t> with chained </a:t>
                      </a:r>
                      <a:r>
                        <a:rPr lang="en-US" dirty="0" err="1">
                          <a:effectLst/>
                        </a:rPr>
                        <a:t>dict</a:t>
                      </a:r>
                      <a:endParaRPr lang="en-US" dirty="0">
                        <a:effectLst/>
                      </a:endParaRP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144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816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1,672</a:t>
                      </a:r>
                    </a:p>
                  </a:txBody>
                  <a:tcPr marL="142875" marR="142875" marT="95250" marB="95250" anchor="ctr"/>
                </a:tc>
                <a:extLst>
                  <a:ext uri="{0D108BD9-81ED-4DB2-BD59-A6C34878D82A}">
                    <a16:rowId xmlns:a16="http://schemas.microsoft.com/office/drawing/2014/main" val="3495039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zeek with clustered dict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135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749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1,499</a:t>
                      </a:r>
                    </a:p>
                  </a:txBody>
                  <a:tcPr marL="142875" marR="142875" marT="95250" marB="95250" anchor="ctr"/>
                </a:tc>
                <a:extLst>
                  <a:ext uri="{0D108BD9-81ED-4DB2-BD59-A6C34878D82A}">
                    <a16:rowId xmlns:a16="http://schemas.microsoft.com/office/drawing/2014/main" val="2704800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less memory(M)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9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67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173</a:t>
                      </a:r>
                    </a:p>
                  </a:txBody>
                  <a:tcPr marL="142875" marR="142875" marT="95250" marB="95250" anchor="ctr"/>
                </a:tc>
                <a:extLst>
                  <a:ext uri="{0D108BD9-81ED-4DB2-BD59-A6C34878D82A}">
                    <a16:rowId xmlns:a16="http://schemas.microsoft.com/office/drawing/2014/main" val="3444066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less memory(%)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6.25%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8.21%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10.35%</a:t>
                      </a:r>
                    </a:p>
                  </a:txBody>
                  <a:tcPr marL="142875" marR="142875" marT="95250" marB="95250" anchor="ctr"/>
                </a:tc>
                <a:extLst>
                  <a:ext uri="{0D108BD9-81ED-4DB2-BD59-A6C34878D82A}">
                    <a16:rowId xmlns:a16="http://schemas.microsoft.com/office/drawing/2014/main" val="34047344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8249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7D801-930B-EC4F-BF56-89E3FA27A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of single dictionary by size - insert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F0693-CE05-394D-96EA-DF612A063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73624"/>
            <a:ext cx="4951411" cy="3917577"/>
          </a:xfrm>
        </p:spPr>
        <p:txBody>
          <a:bodyPr/>
          <a:lstStyle/>
          <a:p>
            <a:r>
              <a:rPr lang="en-US" dirty="0"/>
              <a:t>Perform similarly with mid-size (~1000) dictionaries</a:t>
            </a:r>
          </a:p>
          <a:p>
            <a:r>
              <a:rPr lang="en-US" dirty="0"/>
              <a:t>Clustered dictionary faster with small dictionaries (&lt;100), ~30% faster</a:t>
            </a:r>
          </a:p>
          <a:p>
            <a:pPr lvl="1"/>
            <a:r>
              <a:rPr lang="en-US" dirty="0"/>
              <a:t>Pointer indirection big part of </a:t>
            </a:r>
            <a:r>
              <a:rPr lang="en-US" dirty="0" err="1"/>
              <a:t>algo</a:t>
            </a:r>
            <a:r>
              <a:rPr lang="en-US" dirty="0"/>
              <a:t> time</a:t>
            </a:r>
          </a:p>
          <a:p>
            <a:r>
              <a:rPr lang="en-US" dirty="0"/>
              <a:t>Clustered dictionary faster with large dictionaries (&gt;10K), ~30% faster</a:t>
            </a:r>
          </a:p>
          <a:p>
            <a:pPr lvl="1"/>
            <a:r>
              <a:rPr lang="en-US" dirty="0"/>
              <a:t>Pointer indirection causes cache miss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DAF8A7-9701-CC4C-B581-3546CC276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364" y="2097088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0345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7D801-930B-EC4F-BF56-89E3FA27A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by single dictionary  - success lookup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F0693-CE05-394D-96EA-DF612A063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73624"/>
            <a:ext cx="4951411" cy="3917577"/>
          </a:xfrm>
        </p:spPr>
        <p:txBody>
          <a:bodyPr/>
          <a:lstStyle/>
          <a:p>
            <a:r>
              <a:rPr lang="en-US" dirty="0"/>
              <a:t>Similar to insert</a:t>
            </a:r>
          </a:p>
          <a:p>
            <a:r>
              <a:rPr lang="en-US" dirty="0"/>
              <a:t>100K, clustered </a:t>
            </a:r>
            <a:r>
              <a:rPr lang="en-US" dirty="0" err="1"/>
              <a:t>dict</a:t>
            </a:r>
            <a:r>
              <a:rPr lang="en-US" dirty="0"/>
              <a:t> perform worse, because clustered </a:t>
            </a:r>
            <a:r>
              <a:rPr lang="en-US" dirty="0" err="1"/>
              <a:t>dict</a:t>
            </a:r>
            <a:r>
              <a:rPr lang="en-US" dirty="0"/>
              <a:t> is in transitory period of incremental resizing.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A96674-EECB-474A-8438-2A2DDDE96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873623"/>
            <a:ext cx="4584807" cy="34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629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7D801-930B-EC4F-BF56-89E3FA27A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by single dictionary  - failed lookup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F0693-CE05-394D-96EA-DF612A063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73624"/>
            <a:ext cx="4951411" cy="3917577"/>
          </a:xfrm>
        </p:spPr>
        <p:txBody>
          <a:bodyPr/>
          <a:lstStyle/>
          <a:p>
            <a:r>
              <a:rPr lang="en-US" dirty="0"/>
              <a:t>Similar to insert</a:t>
            </a:r>
          </a:p>
          <a:p>
            <a:r>
              <a:rPr lang="en-US" dirty="0"/>
              <a:t>Usually faster than successful lookup</a:t>
            </a:r>
          </a:p>
          <a:p>
            <a:pPr lvl="1"/>
            <a:r>
              <a:rPr lang="en-US" dirty="0"/>
              <a:t>As it avoids key comparison most of time</a:t>
            </a:r>
          </a:p>
          <a:p>
            <a:pPr lvl="2"/>
            <a:r>
              <a:rPr lang="en-US" dirty="0"/>
              <a:t>Because buck comparison fails, or</a:t>
            </a:r>
          </a:p>
          <a:p>
            <a:pPr lvl="2"/>
            <a:r>
              <a:rPr lang="en-US" dirty="0"/>
              <a:t>Hash comparison fails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90E055-09ED-E544-ABBA-5E2A8B5C7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371" y="1905000"/>
            <a:ext cx="44704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912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6FA79-CA57-A14F-AEE2-C16A47807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reproduce performance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6423B-8B9E-C340-9BD6-7ED2A9A5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6213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7D801-930B-EC4F-BF56-89E3FA27A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by single dictionary  - remove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F0693-CE05-394D-96EA-DF612A063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0" y="1873624"/>
            <a:ext cx="4189411" cy="3917577"/>
          </a:xfrm>
        </p:spPr>
        <p:txBody>
          <a:bodyPr/>
          <a:lstStyle/>
          <a:p>
            <a:r>
              <a:rPr lang="en-US" dirty="0"/>
              <a:t>Similar to insert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36B35F-C4EE-F14D-9804-A0D27AB60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41" y="1920688"/>
            <a:ext cx="5097931" cy="382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3070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9E2DF-5A34-F343-B0D9-6686F9720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by all dictionaries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336F1-BF84-AF45-AF87-9F0C7673B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 to measure</a:t>
            </a:r>
          </a:p>
          <a:p>
            <a:r>
              <a:rPr lang="en-US" dirty="0"/>
              <a:t>Since most dictionaries are small, it’s estimated that the speed is around speed of dictionary size between 1 and 10, that’s ~30%.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1713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9E2DF-5A34-F343-B0D9-6686F9720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savings by application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55C638E-B508-284E-BB15-2C1AE4370B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6632044"/>
              </p:ext>
            </p:extLst>
          </p:nvPr>
        </p:nvGraphicFramePr>
        <p:xfrm>
          <a:off x="1141411" y="1846077"/>
          <a:ext cx="9906000" cy="2324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6500">
                  <a:extLst>
                    <a:ext uri="{9D8B030D-6E8A-4147-A177-3AD203B41FA5}">
                      <a16:colId xmlns:a16="http://schemas.microsoft.com/office/drawing/2014/main" val="2447770944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2159945275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1769398493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34871589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processing time (s)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10K.pcap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100K.pcap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1M.pcap</a:t>
                      </a:r>
                    </a:p>
                  </a:txBody>
                  <a:tcPr marL="142875" marR="142875" marT="95250" marB="95250" anchor="ctr"/>
                </a:tc>
                <a:extLst>
                  <a:ext uri="{0D108BD9-81ED-4DB2-BD59-A6C34878D82A}">
                    <a16:rowId xmlns:a16="http://schemas.microsoft.com/office/drawing/2014/main" val="2886508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zeek with chained dict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.25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2.13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13.23</a:t>
                      </a:r>
                    </a:p>
                  </a:txBody>
                  <a:tcPr marL="142875" marR="142875" marT="95250" marB="95250" anchor="ctr"/>
                </a:tc>
                <a:extLst>
                  <a:ext uri="{0D108BD9-81ED-4DB2-BD59-A6C34878D82A}">
                    <a16:rowId xmlns:a16="http://schemas.microsoft.com/office/drawing/2014/main" val="2539519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zeek with clustered dict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.24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2.02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12.41</a:t>
                      </a:r>
                    </a:p>
                  </a:txBody>
                  <a:tcPr marL="142875" marR="142875" marT="95250" marB="95250" anchor="ctr"/>
                </a:tc>
                <a:extLst>
                  <a:ext uri="{0D108BD9-81ED-4DB2-BD59-A6C34878D82A}">
                    <a16:rowId xmlns:a16="http://schemas.microsoft.com/office/drawing/2014/main" val="146795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less time (s)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.01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.11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.82</a:t>
                      </a:r>
                    </a:p>
                  </a:txBody>
                  <a:tcPr marL="142875" marR="142875" marT="95250" marB="95250" anchor="ctr"/>
                </a:tc>
                <a:extLst>
                  <a:ext uri="{0D108BD9-81ED-4DB2-BD59-A6C34878D82A}">
                    <a16:rowId xmlns:a16="http://schemas.microsoft.com/office/drawing/2014/main" val="475694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less time (%)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4.00%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5.16%</a:t>
                      </a: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6.20%</a:t>
                      </a:r>
                    </a:p>
                  </a:txBody>
                  <a:tcPr marL="142875" marR="142875" marT="95250" marB="95250" anchor="ctr"/>
                </a:tc>
                <a:extLst>
                  <a:ext uri="{0D108BD9-81ED-4DB2-BD59-A6C34878D82A}">
                    <a16:rowId xmlns:a16="http://schemas.microsoft.com/office/drawing/2014/main" val="1486374415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E94F1F6-F730-A544-820A-F99155278928}"/>
              </a:ext>
            </a:extLst>
          </p:cNvPr>
          <p:cNvSpPr txBox="1">
            <a:spLocks/>
          </p:cNvSpPr>
          <p:nvPr/>
        </p:nvSpPr>
        <p:spPr>
          <a:xfrm>
            <a:off x="1141411" y="4462785"/>
            <a:ext cx="9905999" cy="1621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4201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CB90-A00E-0C42-B8BE-A31F667AD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DD9CD-6EF0-854E-A704-AABFFFE67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Clustered Hashing dictionaries as a whole use 1/3 of memory, and perform 30% or more faster</a:t>
            </a:r>
          </a:p>
          <a:p>
            <a:r>
              <a:rPr lang="en-US" dirty="0"/>
              <a:t>Contributes to overall Zeek application 6-10% memory savings and 4-6% speed boost.</a:t>
            </a:r>
          </a:p>
        </p:txBody>
      </p:sp>
    </p:spTree>
    <p:extLst>
      <p:ext uri="{BB962C8B-B14F-4D97-AF65-F5344CB8AC3E}">
        <p14:creationId xmlns:p14="http://schemas.microsoft.com/office/powerpoint/2010/main" val="18069011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1F722-2317-CF43-8106-9D316C684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033F7-0E62-5A4E-8DB2-7EDF58AAB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25770"/>
            <a:ext cx="9905999" cy="187696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Don’t have enough time to present details of clustered hashing</a:t>
            </a:r>
          </a:p>
          <a:p>
            <a:r>
              <a:rPr lang="en-US" dirty="0"/>
              <a:t>Details of the presentation and formal proof and detailed implementation in clustered hashing are presented in a series of posts at </a:t>
            </a:r>
            <a:r>
              <a:rPr lang="en-US" dirty="0">
                <a:hlinkClick r:id="rId2"/>
              </a:rPr>
              <a:t>jasonlue.github.io</a:t>
            </a:r>
            <a:endParaRPr lang="en-US" dirty="0"/>
          </a:p>
          <a:p>
            <a:r>
              <a:rPr lang="en-US" dirty="0"/>
              <a:t>Get the source code, measure it by yourself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24ED1B0-41F9-674D-BC99-E344F05CCF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332036"/>
              </p:ext>
            </p:extLst>
          </p:nvPr>
        </p:nvGraphicFramePr>
        <p:xfrm>
          <a:off x="1223708" y="3513773"/>
          <a:ext cx="9456484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8028">
                  <a:extLst>
                    <a:ext uri="{9D8B030D-6E8A-4147-A177-3AD203B41FA5}">
                      <a16:colId xmlns:a16="http://schemas.microsoft.com/office/drawing/2014/main" val="2110133739"/>
                    </a:ext>
                  </a:extLst>
                </a:gridCol>
                <a:gridCol w="3648456">
                  <a:extLst>
                    <a:ext uri="{9D8B030D-6E8A-4147-A177-3AD203B41FA5}">
                      <a16:colId xmlns:a16="http://schemas.microsoft.com/office/drawing/2014/main" val="3640439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1184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Tools and scripts required for the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jasonlue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zeek.test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675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Zeek with clustered hashing dictionary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jasonlue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zeek</a:t>
                      </a:r>
                      <a:r>
                        <a:rPr lang="en-US" dirty="0"/>
                        <a:t>, </a:t>
                      </a:r>
                    </a:p>
                    <a:p>
                      <a:r>
                        <a:rPr lang="en-US" dirty="0"/>
                        <a:t>branch: topic/</a:t>
                      </a:r>
                      <a:r>
                        <a:rPr lang="en-US" dirty="0" err="1"/>
                        <a:t>jasonlue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open_dict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754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Zeek with clustered hashing dictionary and dictionary stats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jasonlue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zeek</a:t>
                      </a:r>
                      <a:r>
                        <a:rPr lang="en-US" dirty="0"/>
                        <a:t>, </a:t>
                      </a:r>
                    </a:p>
                    <a:p>
                      <a:r>
                        <a:rPr lang="en-US" dirty="0"/>
                        <a:t>Branch: topic/</a:t>
                      </a:r>
                      <a:r>
                        <a:rPr lang="en-US" dirty="0" err="1"/>
                        <a:t>jasonlue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dict_stats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62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Pcap</a:t>
                      </a:r>
                      <a:r>
                        <a:rPr lang="en-US" dirty="0"/>
                        <a:t> splitter </a:t>
                      </a:r>
                      <a:r>
                        <a:rPr lang="en-US" dirty="0" err="1"/>
                        <a:t>golang</a:t>
                      </a:r>
                      <a:r>
                        <a:rPr lang="en-US" dirty="0"/>
                        <a:t> source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jasonlue</a:t>
                      </a:r>
                      <a:r>
                        <a:rPr lang="en-US" dirty="0"/>
                        <a:t>/go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22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572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2689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3E1E4-8BF3-CC4D-BAE3-71DFA6BD9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of BUG reproduction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A06393-0123-2942-9F8F-A2702647D1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7693" y="2202382"/>
            <a:ext cx="4110365" cy="18150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FA8403-A823-B442-8A0E-8F9ED6128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913" y="2107212"/>
            <a:ext cx="5139919" cy="2005426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8C5D5B78-067D-ED4A-956E-337771D3E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0771" y="4495800"/>
            <a:ext cx="4967307" cy="213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56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BF912-14E0-8048-870D-442BA8BDA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F2391-4536-6149-AD13-6CF5B7100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machine way</a:t>
            </a:r>
          </a:p>
          <a:p>
            <a:pPr lvl="1"/>
            <a:r>
              <a:rPr lang="en-US" dirty="0"/>
              <a:t>Split the packet universe in half, continue with the half the can still reproduce the issue.</a:t>
            </a:r>
          </a:p>
          <a:p>
            <a:pPr lvl="1"/>
            <a:r>
              <a:rPr lang="en-US" dirty="0"/>
              <a:t>Binary search until the packet set is small enough </a:t>
            </a:r>
          </a:p>
          <a:p>
            <a:r>
              <a:rPr lang="en-US" dirty="0"/>
              <a:t>The human way</a:t>
            </a:r>
          </a:p>
          <a:p>
            <a:pPr lvl="1"/>
            <a:r>
              <a:rPr lang="en-US" dirty="0"/>
              <a:t>Observe and speculate</a:t>
            </a:r>
          </a:p>
          <a:p>
            <a:pPr lvl="1"/>
            <a:r>
              <a:rPr lang="en-US" dirty="0"/>
              <a:t>pick a subset of packets</a:t>
            </a:r>
          </a:p>
          <a:p>
            <a:pPr lvl="1"/>
            <a:r>
              <a:rPr lang="en-US" dirty="0"/>
              <a:t>Feed it to the app</a:t>
            </a:r>
          </a:p>
          <a:p>
            <a:pPr lvl="1"/>
            <a:r>
              <a:rPr lang="en-US" dirty="0"/>
              <a:t>Hit the jackpot if the app errs</a:t>
            </a:r>
          </a:p>
        </p:txBody>
      </p:sp>
    </p:spTree>
    <p:extLst>
      <p:ext uri="{BB962C8B-B14F-4D97-AF65-F5344CB8AC3E}">
        <p14:creationId xmlns:p14="http://schemas.microsoft.com/office/powerpoint/2010/main" val="1575498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0FC40-3CBB-1241-895A-AA75B6A21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defects of the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461D9-2D9D-A245-825D-53841CC73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Logical bugs can be reproduced 	</a:t>
            </a:r>
          </a:p>
          <a:p>
            <a:pPr lvl="1"/>
            <a:r>
              <a:rPr lang="en-US" dirty="0"/>
              <a:t>the machine way,</a:t>
            </a:r>
          </a:p>
          <a:p>
            <a:pPr lvl="1"/>
            <a:r>
              <a:rPr lang="en-US" dirty="0"/>
              <a:t> the human way </a:t>
            </a:r>
          </a:p>
          <a:p>
            <a:pPr lvl="1"/>
            <a:r>
              <a:rPr lang="en-US" dirty="0"/>
              <a:t>or the combination of both.</a:t>
            </a:r>
          </a:p>
          <a:p>
            <a:r>
              <a:rPr lang="en-US" dirty="0"/>
              <a:t>Performance issues</a:t>
            </a:r>
          </a:p>
          <a:p>
            <a:pPr lvl="1"/>
            <a:r>
              <a:rPr lang="en-US" dirty="0"/>
              <a:t>Neither half can reproduce the issue, within same time period</a:t>
            </a:r>
          </a:p>
          <a:p>
            <a:pPr lvl="1"/>
            <a:r>
              <a:rPr lang="en-US" dirty="0"/>
              <a:t>Both half can reproduce the issue, with longer period</a:t>
            </a:r>
          </a:p>
          <a:p>
            <a:r>
              <a:rPr lang="en-US" dirty="0"/>
              <a:t>What’s missing?</a:t>
            </a:r>
          </a:p>
          <a:p>
            <a:pPr lvl="1"/>
            <a:r>
              <a:rPr lang="en-US" dirty="0"/>
              <a:t>We need some intensity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448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17A25-82A3-9D40-955B-D374EEB40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The fix: repeat packets serially – </a:t>
            </a:r>
            <a:br>
              <a:rPr lang="en-US" dirty="0"/>
            </a:br>
            <a:r>
              <a:rPr lang="en-US" dirty="0"/>
              <a:t>one </a:t>
            </a:r>
            <a:r>
              <a:rPr lang="en-US" dirty="0" err="1"/>
              <a:t>pcap</a:t>
            </a:r>
            <a:r>
              <a:rPr lang="en-US" dirty="0"/>
              <a:t> after the other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24B645-B77E-E743-B14A-4DA129C21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993" y="2325874"/>
            <a:ext cx="11366396" cy="158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10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3C866-600A-9142-B9EE-D9E60B3DE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Tcpreplay: The tool to repeat packets serially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F5102C-8697-F44F-B273-CB6D59DB01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2709333"/>
            <a:ext cx="12029431" cy="132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195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2585</TotalTime>
  <Words>1766</Words>
  <Application>Microsoft Macintosh PowerPoint</Application>
  <PresentationFormat>Widescreen</PresentationFormat>
  <Paragraphs>419</Paragraphs>
  <Slides>44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Tw Cen MT</vt:lpstr>
      <vt:lpstr>Circuit</vt:lpstr>
      <vt:lpstr>Zeek dictionary performance improvement</vt:lpstr>
      <vt:lpstr>bio</vt:lpstr>
      <vt:lpstr>agenda</vt:lpstr>
      <vt:lpstr>reproduce performance issues</vt:lpstr>
      <vt:lpstr>The problem of BUG reproduction</vt:lpstr>
      <vt:lpstr>The solution</vt:lpstr>
      <vt:lpstr>The defects of the solution</vt:lpstr>
      <vt:lpstr>The fix: repeat packets serially –  one pcap after the other</vt:lpstr>
      <vt:lpstr>Tcpreplay: The tool to repeat packets serially</vt:lpstr>
      <vt:lpstr>increase intensity  –  repeat in parallel interlace packets</vt:lpstr>
      <vt:lpstr>T-rex: The tool to repeat in parallel</vt:lpstr>
      <vt:lpstr>T-rex limit</vt:lpstr>
      <vt:lpstr>Break the limit of t-rex</vt:lpstr>
      <vt:lpstr>Pcap_splitter</vt:lpstr>
      <vt:lpstr>Annoying asynchronicity</vt:lpstr>
      <vt:lpstr>Remove asynchronicity</vt:lpstr>
      <vt:lpstr>Add back Asynchronicity without t-rex</vt:lpstr>
      <vt:lpstr>Zeek dictionary</vt:lpstr>
      <vt:lpstr>Setup stress test input –10K.pcap,100K.pcap, 1M.pcap</vt:lpstr>
      <vt:lpstr>Zeek dictionary Memory stats</vt:lpstr>
      <vt:lpstr># of Dictionary of different sizes</vt:lpstr>
      <vt:lpstr># of Dictionary of different sizes</vt:lpstr>
      <vt:lpstr>CURRENT ZEEK DICTIONARY: Chained Hashing Variation</vt:lpstr>
      <vt:lpstr>CLUSTERED Hashing</vt:lpstr>
      <vt:lpstr>Flatten chain into table</vt:lpstr>
      <vt:lpstr>Clustered hashing table - structure</vt:lpstr>
      <vt:lpstr>Clustered hashing properties</vt:lpstr>
      <vt:lpstr>Clustered hashing - lookup</vt:lpstr>
      <vt:lpstr>Clustered hashing – insert(key)</vt:lpstr>
      <vt:lpstr>Clustered hashing – insert(50)</vt:lpstr>
      <vt:lpstr>Clustered hashing – remove(key)</vt:lpstr>
      <vt:lpstr>Clustered hashing – remove(11)</vt:lpstr>
      <vt:lpstr>Measurements – chained vs clustered</vt:lpstr>
      <vt:lpstr>Single dictionary memory - connections dict</vt:lpstr>
      <vt:lpstr>Memory by all dictionaries</vt:lpstr>
      <vt:lpstr>Memory savings on overall application</vt:lpstr>
      <vt:lpstr>Time of single dictionary by size - insert</vt:lpstr>
      <vt:lpstr>Time by single dictionary  - success lookup</vt:lpstr>
      <vt:lpstr>Time by single dictionary  - failed lookup</vt:lpstr>
      <vt:lpstr>Time by single dictionary  - remove</vt:lpstr>
      <vt:lpstr>Time by all dictionaries</vt:lpstr>
      <vt:lpstr>Time savings by application</vt:lpstr>
      <vt:lpstr>conclusion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Lu</dc:creator>
  <cp:lastModifiedBy>Jason Lu</cp:lastModifiedBy>
  <cp:revision>62</cp:revision>
  <dcterms:created xsi:type="dcterms:W3CDTF">2019-09-21T21:24:39Z</dcterms:created>
  <dcterms:modified xsi:type="dcterms:W3CDTF">2019-09-23T16:30:12Z</dcterms:modified>
</cp:coreProperties>
</file>